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01" r:id="rId2"/>
    <p:sldId id="264" r:id="rId3"/>
    <p:sldId id="522" r:id="rId4"/>
    <p:sldId id="529" r:id="rId5"/>
    <p:sldId id="305" r:id="rId6"/>
    <p:sldId id="309" r:id="rId7"/>
    <p:sldId id="523" r:id="rId8"/>
    <p:sldId id="524" r:id="rId9"/>
    <p:sldId id="525" r:id="rId10"/>
    <p:sldId id="526" r:id="rId11"/>
    <p:sldId id="527" r:id="rId12"/>
    <p:sldId id="528" r:id="rId13"/>
    <p:sldId id="530" r:id="rId14"/>
    <p:sldId id="531" r:id="rId15"/>
    <p:sldId id="532" r:id="rId16"/>
    <p:sldId id="534" r:id="rId17"/>
    <p:sldId id="535" r:id="rId18"/>
    <p:sldId id="537" r:id="rId19"/>
    <p:sldId id="538" r:id="rId20"/>
    <p:sldId id="539" r:id="rId21"/>
    <p:sldId id="540" r:id="rId22"/>
    <p:sldId id="549" r:id="rId23"/>
    <p:sldId id="541" r:id="rId24"/>
    <p:sldId id="542" r:id="rId25"/>
    <p:sldId id="594" r:id="rId26"/>
    <p:sldId id="595" r:id="rId27"/>
    <p:sldId id="597" r:id="rId28"/>
    <p:sldId id="607" r:id="rId29"/>
    <p:sldId id="598" r:id="rId30"/>
    <p:sldId id="599" r:id="rId31"/>
    <p:sldId id="600" r:id="rId32"/>
    <p:sldId id="601" r:id="rId33"/>
    <p:sldId id="602" r:id="rId34"/>
    <p:sldId id="543" r:id="rId35"/>
    <p:sldId id="545" r:id="rId36"/>
    <p:sldId id="544" r:id="rId37"/>
    <p:sldId id="546" r:id="rId38"/>
    <p:sldId id="547" r:id="rId39"/>
    <p:sldId id="548" r:id="rId40"/>
    <p:sldId id="603" r:id="rId41"/>
    <p:sldId id="604" r:id="rId42"/>
    <p:sldId id="605" r:id="rId43"/>
    <p:sldId id="606" r:id="rId44"/>
    <p:sldId id="558" r:id="rId45"/>
    <p:sldId id="559" r:id="rId46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5442"/>
  </p:normalViewPr>
  <p:slideViewPr>
    <p:cSldViewPr snapToGrid="0" snapToObjects="1">
      <p:cViewPr varScale="1">
        <p:scale>
          <a:sx n="108" d="100"/>
          <a:sy n="108" d="100"/>
        </p:scale>
        <p:origin x="1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00A56-0B0F-2144-ADD4-B0590C76363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FD6F-17FD-734A-8602-84FA66BEC6ED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7282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257F-7A00-B04E-AE16-E0A7A316C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1CD64-BF98-BA44-AC94-91BA63B1F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E966-D6DC-1949-8D25-BC4E52D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FF41-B4BE-3246-9377-EDD917F1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ED95-D7FA-5A46-8249-6DD74B08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40480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7293-2DFF-5048-B700-BD9675DB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B5CE-AE25-2D41-892E-22684B3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F0FD9-8590-3546-9124-CAF57935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AF5EE-397A-1044-AC45-E3700918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1B402-37D6-2C42-8521-A5AD75C6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05322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57EA0B-BCBE-A445-9B27-29CB1AAC8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8AB2DC-F1A4-8F44-B085-986772EB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A66A-54C5-D544-9593-A18A9D91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A21D1-AD58-2D4A-8D97-BFCD9320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B63C8-6833-F947-9443-83654433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3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41283-F8C4-F746-B813-18786927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838D6-DCF8-4041-9AA4-B2F26C728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2A351-FA0D-DB4C-A798-24E79C64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D7115-CC43-FC48-9A10-2338817AA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04FEC-197C-7640-B515-D9264150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154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681A3-D7A2-7041-B4FF-D1A57196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2A4A7-B567-0048-9AFE-3D07C265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CCA15-781C-534B-8AC3-BF452491F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DC1CE-67BC-1547-8BDB-5C605FED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21006-9BF0-354B-B141-D2C8383CF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4308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4BDD-81D5-D142-A727-22820AF01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97F71-10F2-A14D-81E2-BEB2057805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BB280-09CE-2A44-9D00-66BEBEBF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97D47-D5F3-5348-9BAE-696D23AB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2907-E3B1-0043-939E-2D8A846A9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0800B-E8B2-684B-9B57-6C26E357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3425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DF86-A0B4-F44A-A31A-95E3CC8B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75D27-E7DB-5E4F-81D5-D12E1160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8071C-3A38-9E4F-9D6A-1367BA364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DA5671-A83E-DE4E-B1F4-7318BC01F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934BF-CBC8-D242-A285-203727D8C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E922D-7A94-494B-9A4A-501DA80D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14485-B2D1-BA4A-A5CA-659789F29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9B63AA-FAC5-9A45-8FBC-CEE7FBF9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336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A8B-268A-334C-9E95-2FB7DCFCA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73BA73-4BB5-DB43-8F27-F94C850F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32B1-EA95-D74B-B748-DC7461509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36723-4FAC-9840-9A5B-4DF465EC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00951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AD649C-D7F4-5B42-B246-6DEBB143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98E6F-0D7F-4040-9452-2C7935E11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F4BD6-74D3-2044-A6B3-209E87B9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10113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41355-B556-C346-8B49-C0F77CBC4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7D652-20E6-6B4C-BE57-CCFC45941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1E2B1-3E01-9C4C-9BA7-410D9B6F2A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E1F73-C1FB-DE42-9B9D-79CD298A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9C4D7-BEA1-2A45-9AEE-C7B2DF16B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A629B-D1CF-F444-855D-886239EC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96241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93AD7-CE88-F24B-A075-C5B1B8248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8EC44-5B56-1846-9C80-3E693F0059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55BD0-4B16-0A42-A160-A29DE511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B3E0D-9862-3C41-997D-D25612E0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119434-C43B-504C-97CD-9E0F2780F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AF507-A6CB-7B43-A97F-C7234EFA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16054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C5CC8E-9C77-2949-A346-D549FA860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C34F5-D76D-5B44-A4EE-465EA9007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28CD-7178-8C4E-8636-833594FA9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EBEF6-5609-CE49-8310-265A9305FA09}" type="datetimeFigureOut">
              <a:rPr lang="en-QA" smtClean="0"/>
              <a:t>03/04/2021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B9F26-806D-B54F-9B04-DCCAADEAC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E5784-7C39-4D49-A827-36CF9D2D7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CD445-B4C9-CF47-9CC5-C2544E25FD1B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176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14: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Ranked </a:t>
            </a:r>
            <a:r>
              <a:rPr lang="en-US" sz="2800" b="1" dirty="0">
                <a:solidFill>
                  <a:srgbClr val="00B0F0"/>
                </a:solidFill>
              </a:rPr>
              <a:t>Retrieval</a:t>
            </a:r>
            <a:r>
              <a:rPr lang="en-QA" sz="2800" b="1" dirty="0">
                <a:solidFill>
                  <a:srgbClr val="00B0F0"/>
                </a:solidFill>
              </a:rPr>
              <a:t>– Part I</a:t>
            </a:r>
          </a:p>
          <a:p>
            <a:endParaRPr lang="en-QA" sz="2800" dirty="0"/>
          </a:p>
          <a:p>
            <a:r>
              <a:rPr lang="en-QA" sz="2800" dirty="0"/>
              <a:t>March 17, 2021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1625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075430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337245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385026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5435019" y="4089831"/>
            <a:ext cx="2332108" cy="1540578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2132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23AE85-3AF5-7348-8563-09D5EA3CA41D}"/>
              </a:ext>
            </a:extLst>
          </p:cNvPr>
          <p:cNvSpPr txBox="1"/>
          <p:nvPr/>
        </p:nvSpPr>
        <p:spPr>
          <a:xfrm>
            <a:off x="354757" y="3192488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73F175-48AD-A443-85FD-B8683E6DE354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0776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64918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3719292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03962" y="3761509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cxnSpLocks/>
            <a:stCxn id="11" idx="2"/>
          </p:cNvCxnSpPr>
          <p:nvPr/>
        </p:nvCxnSpPr>
        <p:spPr>
          <a:xfrm rot="5400000">
            <a:off x="6225747" y="4880558"/>
            <a:ext cx="1950061" cy="341170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48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</a:t>
            </a:r>
            <a:r>
              <a:rPr lang="en-QA" b="1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83EE7-1B69-C143-9B59-F725ED3BB170}"/>
              </a:ext>
            </a:extLst>
          </p:cNvPr>
          <p:cNvSpPr txBox="1"/>
          <p:nvPr/>
        </p:nvSpPr>
        <p:spPr>
          <a:xfrm>
            <a:off x="363906" y="3568971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488583-5C71-3A46-AC95-6540F355180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1211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695551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100100 </a:t>
            </a:r>
            <a:r>
              <a:rPr lang="en-QA" b="1" dirty="0"/>
              <a:t>AND </a:t>
            </a:r>
            <a:r>
              <a:rPr lang="en-QA" dirty="0"/>
              <a:t>011101 =</a:t>
            </a:r>
            <a:endParaRPr lang="en-Q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0A847E-A9E5-6C49-87D8-2C45D6B2C7B3}"/>
              </a:ext>
            </a:extLst>
          </p:cNvPr>
          <p:cNvSpPr txBox="1"/>
          <p:nvPr/>
        </p:nvSpPr>
        <p:spPr>
          <a:xfrm>
            <a:off x="10216932" y="5216425"/>
            <a:ext cx="8867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100</a:t>
            </a:r>
            <a:r>
              <a:rPr lang="en-QA" b="1" dirty="0"/>
              <a:t>1</a:t>
            </a:r>
            <a:r>
              <a:rPr lang="en-QA" dirty="0"/>
              <a:t>00</a:t>
            </a:r>
          </a:p>
          <a:p>
            <a:r>
              <a:rPr lang="en-QA" dirty="0"/>
              <a:t>011</a:t>
            </a:r>
            <a:r>
              <a:rPr lang="en-QA" b="1" dirty="0"/>
              <a:t>1</a:t>
            </a:r>
            <a:r>
              <a:rPr lang="en-QA" dirty="0"/>
              <a:t>01</a:t>
            </a:r>
          </a:p>
          <a:p>
            <a:endParaRPr lang="en-QA" dirty="0"/>
          </a:p>
          <a:p>
            <a:endParaRPr lang="en-Q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A73548-757B-3646-B908-A4462DEFE18B}"/>
              </a:ext>
            </a:extLst>
          </p:cNvPr>
          <p:cNvCxnSpPr>
            <a:cxnSpLocks/>
          </p:cNvCxnSpPr>
          <p:nvPr/>
        </p:nvCxnSpPr>
        <p:spPr>
          <a:xfrm flipH="1">
            <a:off x="10216932" y="6180765"/>
            <a:ext cx="8867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923824D-6A88-5447-ABF3-11CE81ED9429}"/>
              </a:ext>
            </a:extLst>
          </p:cNvPr>
          <p:cNvSpPr txBox="1"/>
          <p:nvPr/>
        </p:nvSpPr>
        <p:spPr>
          <a:xfrm>
            <a:off x="10216931" y="6207113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EF9BFF0-5478-3448-898B-B20D9DD811B0}"/>
              </a:ext>
            </a:extLst>
          </p:cNvPr>
          <p:cNvSpPr/>
          <p:nvPr/>
        </p:nvSpPr>
        <p:spPr>
          <a:xfrm>
            <a:off x="7386451" y="2980706"/>
            <a:ext cx="1274708" cy="2209372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421EB9-3F5E-0B4B-93B7-40D74BF0B643}"/>
              </a:ext>
            </a:extLst>
          </p:cNvPr>
          <p:cNvCxnSpPr>
            <a:cxnSpLocks/>
          </p:cNvCxnSpPr>
          <p:nvPr/>
        </p:nvCxnSpPr>
        <p:spPr>
          <a:xfrm>
            <a:off x="8027719" y="5190078"/>
            <a:ext cx="0" cy="83609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88E2958-30D4-1043-BBFA-BD747BFC5A78}"/>
              </a:ext>
            </a:extLst>
          </p:cNvPr>
          <p:cNvSpPr txBox="1"/>
          <p:nvPr/>
        </p:nvSpPr>
        <p:spPr>
          <a:xfrm>
            <a:off x="7532837" y="6022447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000</a:t>
            </a:r>
            <a:r>
              <a:rPr lang="en-QA" b="1" dirty="0">
                <a:solidFill>
                  <a:srgbClr val="00B050"/>
                </a:solidFill>
              </a:rPr>
              <a:t>1</a:t>
            </a:r>
            <a:r>
              <a:rPr lang="en-QA" dirty="0"/>
              <a:t>00</a:t>
            </a:r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7C36E895-4ECA-DC44-BD18-BFE8482A2FB7}"/>
              </a:ext>
            </a:extLst>
          </p:cNvPr>
          <p:cNvSpPr/>
          <p:nvPr/>
        </p:nvSpPr>
        <p:spPr>
          <a:xfrm rot="5400000">
            <a:off x="7886369" y="2250967"/>
            <a:ext cx="300609" cy="28699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256252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Boolean Queries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type of the “thirst </a:t>
            </a:r>
            <a:r>
              <a:rPr lang="en-GB" b="1" dirty="0"/>
              <a:t>and</a:t>
            </a:r>
            <a:r>
              <a:rPr lang="en-GB" dirty="0"/>
              <a:t> fatigue but </a:t>
            </a:r>
            <a:r>
              <a:rPr lang="en-GB" b="1" dirty="0"/>
              <a:t>not</a:t>
            </a:r>
            <a:r>
              <a:rPr lang="en-GB" dirty="0"/>
              <a:t> dizziness” query is Boolean</a:t>
            </a:r>
          </a:p>
          <a:p>
            <a:pPr lvl="1"/>
            <a:r>
              <a:rPr lang="en-GB" dirty="0"/>
              <a:t>Documents either match or do not match</a:t>
            </a:r>
          </a:p>
          <a:p>
            <a:pPr lvl="1"/>
            <a:endParaRPr lang="en-GB" dirty="0"/>
          </a:p>
          <a:p>
            <a:r>
              <a:rPr lang="en-GB" dirty="0"/>
              <a:t>Boolean queries often produce too few or too many results (1000s)</a:t>
            </a:r>
          </a:p>
          <a:p>
            <a:pPr lvl="1"/>
            <a:r>
              <a:rPr lang="en-GB" b="1" dirty="0"/>
              <a:t>AND</a:t>
            </a:r>
            <a:r>
              <a:rPr lang="en-GB" dirty="0"/>
              <a:t> gives too few; </a:t>
            </a:r>
            <a:r>
              <a:rPr lang="en-GB" b="1" dirty="0"/>
              <a:t>OR</a:t>
            </a:r>
            <a:r>
              <a:rPr lang="en-GB" dirty="0"/>
              <a:t> gives too many</a:t>
            </a:r>
          </a:p>
          <a:p>
            <a:endParaRPr lang="en-GB" dirty="0"/>
          </a:p>
          <a:p>
            <a:r>
              <a:rPr lang="en-GB" dirty="0"/>
              <a:t>This is not good for the majority of users, who usually do not want to wade through 1000s of results </a:t>
            </a:r>
          </a:p>
          <a:p>
            <a:endParaRPr lang="en-GB" dirty="0"/>
          </a:p>
          <a:p>
            <a:r>
              <a:rPr lang="en-GB" dirty="0"/>
              <a:t>To address this issue, </a:t>
            </a:r>
            <a:r>
              <a:rPr lang="en-GB" i="1" dirty="0">
                <a:solidFill>
                  <a:srgbClr val="00B0F0"/>
                </a:solidFill>
              </a:rPr>
              <a:t>ranked retrieval models </a:t>
            </a:r>
            <a:r>
              <a:rPr lang="en-GB" dirty="0"/>
              <a:t>can be utilized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1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With ranked retrieval models, a </a:t>
                </a:r>
                <a:r>
                  <a:rPr lang="en-GB" i="1" dirty="0"/>
                  <a:t>ranked list </a:t>
                </a:r>
                <a:r>
                  <a:rPr lang="en-GB" dirty="0"/>
                  <a:t>of documents is returned</a:t>
                </a:r>
              </a:p>
              <a:p>
                <a:pPr lvl="1"/>
                <a:r>
                  <a:rPr lang="en-GB" dirty="0"/>
                  <a:t>Only the </a:t>
                </a:r>
                <a:r>
                  <a:rPr lang="en-GB" i="1" dirty="0">
                    <a:solidFill>
                      <a:srgbClr val="00B0F0"/>
                    </a:solidFill>
                  </a:rPr>
                  <a:t>top most relevant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GB" dirty="0"/>
                  <a:t> (e.g., 10) results can be shown so as to avoid overwhelming the users 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How can we rank documents in a collection with respect to a query?</a:t>
                </a:r>
              </a:p>
              <a:p>
                <a:pPr lvl="1"/>
                <a:r>
                  <a:rPr lang="en-GB" dirty="0"/>
                  <a:t>We can assign a score (say, between 0 and 1) to each document-query pair </a:t>
                </a:r>
              </a:p>
              <a:p>
                <a:pPr lvl="1"/>
                <a:r>
                  <a:rPr lang="en-GB" dirty="0"/>
                  <a:t>The score will measure how well a document and a query match</a:t>
                </a:r>
              </a:p>
              <a:p>
                <a:pPr lvl="1"/>
                <a:r>
                  <a:rPr lang="en-GB" dirty="0"/>
                  <a:t>For a query with one term: </a:t>
                </a:r>
              </a:p>
              <a:p>
                <a:pPr lvl="2"/>
                <a:r>
                  <a:rPr lang="en-GB" sz="2400" dirty="0"/>
                  <a:t>The score should be 0 if the term does not occur in the document </a:t>
                </a:r>
              </a:p>
              <a:p>
                <a:pPr lvl="2"/>
                <a:r>
                  <a:rPr lang="en-GB" sz="2400" dirty="0"/>
                  <a:t>The more frequent the term appears in the document, the higher the score should be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851292" cy="4667250"/>
              </a:xfrm>
              <a:prstGeom prst="rect">
                <a:avLst/>
              </a:prstGeom>
              <a:blipFill>
                <a:blip r:embed="rId2"/>
                <a:stretch>
                  <a:fillRect l="-1053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92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C7A0DBA-D368-A540-98C7-C7F5C4E872AF}"/>
              </a:ext>
            </a:extLst>
          </p:cNvPr>
          <p:cNvSpPr txBox="1"/>
          <p:nvPr/>
        </p:nvSpPr>
        <p:spPr>
          <a:xfrm>
            <a:off x="7549979" y="4868563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1) = 1/6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BCC26500-DECD-DA4D-9E0D-DFC38911BA4A}"/>
              </a:ext>
            </a:extLst>
          </p:cNvPr>
          <p:cNvCxnSpPr>
            <a:cxnSpLocks/>
          </p:cNvCxnSpPr>
          <p:nvPr/>
        </p:nvCxnSpPr>
        <p:spPr>
          <a:xfrm flipV="1">
            <a:off x="5857103" y="5078628"/>
            <a:ext cx="1668163" cy="284204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584936-2A29-A640-8CA5-9AF508E89348}"/>
              </a:ext>
            </a:extLst>
          </p:cNvPr>
          <p:cNvSpPr txBox="1"/>
          <p:nvPr/>
        </p:nvSpPr>
        <p:spPr>
          <a:xfrm>
            <a:off x="7549979" y="5680719"/>
            <a:ext cx="3867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2) = 1/8</a:t>
            </a:r>
          </a:p>
        </p:txBody>
      </p: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1B3EB69-A4DF-4340-8804-CD484D9ECBFA}"/>
              </a:ext>
            </a:extLst>
          </p:cNvPr>
          <p:cNvCxnSpPr>
            <a:cxnSpLocks/>
          </p:cNvCxnSpPr>
          <p:nvPr/>
        </p:nvCxnSpPr>
        <p:spPr>
          <a:xfrm>
            <a:off x="6876535" y="5678582"/>
            <a:ext cx="648731" cy="202192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4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D7E4D61-7036-5545-AD13-4E9D547D5917}"/>
              </a:ext>
            </a:extLst>
          </p:cNvPr>
          <p:cNvSpPr/>
          <p:nvPr/>
        </p:nvSpPr>
        <p:spPr>
          <a:xfrm>
            <a:off x="7587049" y="4794422"/>
            <a:ext cx="3966519" cy="154459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000" b="1" dirty="0">
                <a:solidFill>
                  <a:srgbClr val="00B050"/>
                </a:solidFill>
              </a:rPr>
              <a:t>Docume</a:t>
            </a:r>
            <a:r>
              <a:rPr lang="en-US" sz="2000" b="1" dirty="0" err="1">
                <a:solidFill>
                  <a:srgbClr val="00B050"/>
                </a:solidFill>
              </a:rPr>
              <a:t>nt</a:t>
            </a:r>
            <a:r>
              <a:rPr lang="en-QA" sz="2000" b="1" dirty="0">
                <a:solidFill>
                  <a:srgbClr val="00B050"/>
                </a:solidFill>
              </a:rPr>
              <a:t> 1 </a:t>
            </a:r>
            <a:r>
              <a:rPr lang="en-QA" sz="2000" dirty="0">
                <a:solidFill>
                  <a:schemeClr val="tx1"/>
                </a:solidFill>
              </a:rPr>
              <a:t>will appear before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 in the ranked list!</a:t>
            </a:r>
          </a:p>
        </p:txBody>
      </p:sp>
    </p:spTree>
    <p:extLst>
      <p:ext uri="{BB962C8B-B14F-4D97-AF65-F5344CB8AC3E}">
        <p14:creationId xmlns:p14="http://schemas.microsoft.com/office/powerpoint/2010/main" val="114148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 today </a:t>
                </a:r>
                <a:br>
                  <a:rPr lang="en-GB" dirty="0"/>
                </a:br>
                <a:r>
                  <a:rPr lang="en-GB" dirty="0"/>
                  <a:t>but had fever and cough in the past four days 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A5EEC9-1893-5342-B1F6-B76694126593}"/>
              </a:ext>
            </a:extLst>
          </p:cNvPr>
          <p:cNvSpPr txBox="1"/>
          <p:nvPr/>
        </p:nvSpPr>
        <p:spPr>
          <a:xfrm>
            <a:off x="7549979" y="4868563"/>
            <a:ext cx="379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1) = 1/6</a:t>
            </a: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E2055E46-CED7-CB45-BAB8-CAA18E2BA8C7}"/>
              </a:ext>
            </a:extLst>
          </p:cNvPr>
          <p:cNvCxnSpPr>
            <a:cxnSpLocks/>
          </p:cNvCxnSpPr>
          <p:nvPr/>
        </p:nvCxnSpPr>
        <p:spPr>
          <a:xfrm flipV="1">
            <a:off x="5857103" y="5078628"/>
            <a:ext cx="1668163" cy="284204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1CF717D-E152-E843-92AC-8DDB2EAF3793}"/>
              </a:ext>
            </a:extLst>
          </p:cNvPr>
          <p:cNvSpPr txBox="1"/>
          <p:nvPr/>
        </p:nvSpPr>
        <p:spPr>
          <a:xfrm>
            <a:off x="7525266" y="5893130"/>
            <a:ext cx="4541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Jaccard(Query, Document 2) = 2/16 = 1/8</a:t>
            </a:r>
          </a:p>
        </p:txBody>
      </p: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55148205-62B1-7044-8404-A7E583BA2055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820930" y="5987289"/>
            <a:ext cx="704336" cy="105896"/>
          </a:xfrm>
          <a:prstGeom prst="curvedConnector3">
            <a:avLst/>
          </a:pr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b="1" dirty="0"/>
                  <a:t>Example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b="1" dirty="0"/>
                  <a:t>Query</a:t>
                </a:r>
                <a:r>
                  <a:rPr lang="en-GB" dirty="0"/>
                  <a:t>: Cough and fever</a:t>
                </a:r>
              </a:p>
              <a:p>
                <a:pPr lvl="2"/>
                <a:r>
                  <a:rPr lang="en-GB" b="1" dirty="0">
                    <a:solidFill>
                      <a:srgbClr val="92D050"/>
                    </a:solidFill>
                  </a:rPr>
                  <a:t>Document 1</a:t>
                </a:r>
                <a:r>
                  <a:rPr lang="en-GB" dirty="0"/>
                  <a:t>: The patient has fever</a:t>
                </a:r>
              </a:p>
              <a:p>
                <a:pPr lvl="2"/>
                <a:r>
                  <a:rPr lang="en-GB" b="1" dirty="0">
                    <a:solidFill>
                      <a:srgbClr val="C00000"/>
                    </a:solidFill>
                  </a:rPr>
                  <a:t>Document 2</a:t>
                </a:r>
                <a:r>
                  <a:rPr lang="en-GB" dirty="0"/>
                  <a:t>: The patient does not have fever today </a:t>
                </a:r>
                <a:br>
                  <a:rPr lang="en-GB" dirty="0"/>
                </a:br>
                <a:r>
                  <a:rPr lang="en-GB" dirty="0"/>
                  <a:t>but had fever and cough in the past four days 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ED21A14-9272-4545-9E02-282B3ACF3850}"/>
              </a:ext>
            </a:extLst>
          </p:cNvPr>
          <p:cNvSpPr/>
          <p:nvPr/>
        </p:nvSpPr>
        <p:spPr>
          <a:xfrm>
            <a:off x="7587049" y="4548274"/>
            <a:ext cx="4287794" cy="194460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QA" sz="2000" b="1" dirty="0">
                <a:solidFill>
                  <a:srgbClr val="00B050"/>
                </a:solidFill>
              </a:rPr>
              <a:t>Docume</a:t>
            </a:r>
            <a:r>
              <a:rPr lang="en-US" sz="2000" b="1" dirty="0" err="1">
                <a:solidFill>
                  <a:srgbClr val="00B050"/>
                </a:solidFill>
              </a:rPr>
              <a:t>nt</a:t>
            </a:r>
            <a:r>
              <a:rPr lang="en-QA" sz="2000" b="1" dirty="0">
                <a:solidFill>
                  <a:srgbClr val="00B050"/>
                </a:solidFill>
              </a:rPr>
              <a:t> 1 </a:t>
            </a:r>
            <a:r>
              <a:rPr lang="en-QA" sz="2000" dirty="0">
                <a:solidFill>
                  <a:schemeClr val="tx1"/>
                </a:solidFill>
              </a:rPr>
              <a:t>will still appear before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 in the ranked list, but it is not clear whether </a:t>
            </a:r>
            <a:r>
              <a:rPr lang="en-QA" sz="2000" b="1" dirty="0">
                <a:solidFill>
                  <a:srgbClr val="00B050"/>
                </a:solidFill>
              </a:rPr>
              <a:t>Document 1</a:t>
            </a:r>
            <a:r>
              <a:rPr lang="en-QA" sz="2000" dirty="0">
                <a:solidFill>
                  <a:schemeClr val="tx1"/>
                </a:solidFill>
              </a:rPr>
              <a:t> is more relevant to the </a:t>
            </a:r>
            <a:r>
              <a:rPr lang="en-QA" sz="2000" b="1" dirty="0">
                <a:solidFill>
                  <a:schemeClr val="tx1"/>
                </a:solidFill>
              </a:rPr>
              <a:t>Query</a:t>
            </a:r>
            <a:r>
              <a:rPr lang="en-QA" sz="2000" dirty="0">
                <a:solidFill>
                  <a:schemeClr val="tx1"/>
                </a:solidFill>
              </a:rPr>
              <a:t> than </a:t>
            </a:r>
            <a:r>
              <a:rPr lang="en-QA" sz="2000" b="1" dirty="0">
                <a:solidFill>
                  <a:srgbClr val="C00000"/>
                </a:solidFill>
              </a:rPr>
              <a:t>Document 2</a:t>
            </a:r>
            <a:r>
              <a:rPr lang="en-QA" sz="20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4264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Ranked Retrieval Models: Jaccard Coefficient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Jaccard coefficient measures the overlap between two sets, say, A &amp; B</a:t>
                </a:r>
              </a:p>
              <a:p>
                <a:pPr lvl="1"/>
                <a:r>
                  <a:rPr lang="en-GB" dirty="0"/>
                  <a:t>Jaccard(A, 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∩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∪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Jaccard(A, A) = 1</a:t>
                </a:r>
              </a:p>
              <a:p>
                <a:pPr lvl="1"/>
                <a:r>
                  <a:rPr lang="en-GB" dirty="0"/>
                  <a:t>Jaccard(A, B) = 0 if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∩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pPr lvl="1"/>
                <a:r>
                  <a:rPr lang="en-GB" dirty="0"/>
                  <a:t>A and B do not have to be of the same size</a:t>
                </a:r>
              </a:p>
              <a:p>
                <a:pPr lvl="1"/>
                <a:r>
                  <a:rPr lang="en-GB" dirty="0"/>
                  <a:t>Jaccard(query, document) always produces a score between 0 and 1</a:t>
                </a:r>
              </a:p>
              <a:p>
                <a:pPr lvl="1"/>
                <a:r>
                  <a:rPr lang="en-GB" dirty="0"/>
                  <a:t>Jaccard(query, document) does not consider </a:t>
                </a:r>
                <a:r>
                  <a:rPr lang="en-GB" i="1" dirty="0">
                    <a:solidFill>
                      <a:srgbClr val="00B0F0"/>
                    </a:solidFill>
                  </a:rPr>
                  <a:t>term frequency </a:t>
                </a:r>
                <a:r>
                  <a:rPr lang="en-GB" dirty="0"/>
                  <a:t>(i.e., how many times a term appears in a document) </a:t>
                </a:r>
              </a:p>
              <a:p>
                <a:pPr lvl="1"/>
                <a:r>
                  <a:rPr lang="en-GB" dirty="0"/>
                  <a:t>A more sophisticated way is also needed to normalize the documents by length (different documents have different lengths)</a:t>
                </a:r>
              </a:p>
              <a:p>
                <a:pPr lvl="1"/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1066" t="-2168" r="-82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81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Wednesday’s Session:</a:t>
            </a:r>
          </a:p>
          <a:p>
            <a:pPr lvl="1"/>
            <a:r>
              <a:rPr lang="en-US" sz="2800" dirty="0"/>
              <a:t>SVMs-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Ranked Retrieval 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Announcement:</a:t>
            </a:r>
          </a:p>
          <a:p>
            <a:pPr lvl="1"/>
            <a:r>
              <a:rPr lang="en-US" sz="2800" dirty="0"/>
              <a:t>Assignment 2 is due on March 22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966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634473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2611569" y="5949962"/>
            <a:ext cx="7168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FF0000"/>
                </a:solidFill>
              </a:rPr>
              <a:t>Our previous binary term-document incidence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25524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649296"/>
              </p:ext>
            </p:extLst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3534674-CAE8-EB4E-AFD5-099D0EED56BB}"/>
              </a:ext>
            </a:extLst>
          </p:cNvPr>
          <p:cNvSpPr txBox="1"/>
          <p:nvPr/>
        </p:nvSpPr>
        <p:spPr>
          <a:xfrm>
            <a:off x="4022097" y="5949962"/>
            <a:ext cx="4147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400" b="1" dirty="0">
                <a:solidFill>
                  <a:srgbClr val="00B050"/>
                </a:solidFill>
              </a:rPr>
              <a:t>A term-document count matrix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96610B82-D888-D84D-AD3C-0B3CDF9D030F}"/>
              </a:ext>
            </a:extLst>
          </p:cNvPr>
          <p:cNvSpPr/>
          <p:nvPr/>
        </p:nvSpPr>
        <p:spPr>
          <a:xfrm rot="5400000">
            <a:off x="5953896" y="1070991"/>
            <a:ext cx="284205" cy="9311240"/>
          </a:xfrm>
          <a:prstGeom prst="righ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35109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Term-Document Count Matrix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account for </a:t>
            </a:r>
            <a:r>
              <a:rPr lang="en-GB" i="1" dirty="0"/>
              <a:t>term frequency</a:t>
            </a:r>
            <a:r>
              <a:rPr lang="en-GB" dirty="0"/>
              <a:t>, we can use a term-document </a:t>
            </a:r>
            <a:r>
              <a:rPr lang="en-GB" b="1" i="1" dirty="0"/>
              <a:t>count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47C92D9-E50D-154C-B278-C7298D32A4C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203C2-3F2B-454B-B8DA-448886E6AC43}"/>
              </a:ext>
            </a:extLst>
          </p:cNvPr>
          <p:cNvSpPr txBox="1"/>
          <p:nvPr/>
        </p:nvSpPr>
        <p:spPr>
          <a:xfrm>
            <a:off x="3616236" y="5911522"/>
            <a:ext cx="4164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50"/>
                </a:solidFill>
              </a:rPr>
              <a:t>Headache appeared 3 times in N</a:t>
            </a:r>
            <a:r>
              <a:rPr lang="en-US" sz="2000" b="1" dirty="0">
                <a:solidFill>
                  <a:srgbClr val="00B050"/>
                </a:solidFill>
              </a:rPr>
              <a:t>o</a:t>
            </a:r>
            <a:r>
              <a:rPr lang="en-QA" sz="2000" b="1" dirty="0">
                <a:solidFill>
                  <a:srgbClr val="00B050"/>
                </a:solidFill>
              </a:rPr>
              <a:t>te 3</a:t>
            </a:r>
          </a:p>
        </p:txBody>
      </p: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C28A0091-BE81-114F-8508-72B2AAA64D17}"/>
              </a:ext>
            </a:extLst>
          </p:cNvPr>
          <p:cNvCxnSpPr>
            <a:cxnSpLocks/>
            <a:endCxn id="9" idx="0"/>
          </p:cNvCxnSpPr>
          <p:nvPr/>
        </p:nvCxnSpPr>
        <p:spPr>
          <a:xfrm rot="5400000">
            <a:off x="5672631" y="5488154"/>
            <a:ext cx="449114" cy="397622"/>
          </a:xfrm>
          <a:prstGeom prst="curvedConnector3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700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Term Frequency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 </a:t>
            </a:r>
            <a:r>
              <a:rPr lang="en-GB" i="1" dirty="0"/>
              <a:t>term frequency</a:t>
            </a:r>
            <a:r>
              <a:rPr lang="en-GB" dirty="0"/>
              <a:t>,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dirty="0"/>
              <a:t>, of term </a:t>
            </a:r>
            <a:r>
              <a:rPr lang="en-GB" b="1" i="1" dirty="0"/>
              <a:t>t</a:t>
            </a:r>
            <a:r>
              <a:rPr lang="en-GB" dirty="0"/>
              <a:t> in document </a:t>
            </a:r>
            <a:r>
              <a:rPr lang="en-GB" b="1" i="1" dirty="0"/>
              <a:t>d </a:t>
            </a:r>
            <a:r>
              <a:rPr lang="en-GB" dirty="0"/>
              <a:t>is defined as the number of times that </a:t>
            </a:r>
            <a:r>
              <a:rPr lang="en-GB" b="1" i="1" dirty="0"/>
              <a:t>t</a:t>
            </a:r>
            <a:r>
              <a:rPr lang="en-GB" dirty="0"/>
              <a:t> occurs in </a:t>
            </a:r>
            <a:r>
              <a:rPr lang="en-GB" b="1" i="1" dirty="0"/>
              <a:t>d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But how to use </a:t>
            </a:r>
            <a:r>
              <a:rPr lang="en-GB" b="1" i="1" dirty="0" err="1"/>
              <a:t>tf</a:t>
            </a:r>
            <a:r>
              <a:rPr lang="en-GB" b="1" i="1" baseline="-25000" dirty="0" err="1"/>
              <a:t>t,d</a:t>
            </a:r>
            <a:r>
              <a:rPr lang="en-GB" b="1" i="1" baseline="-25000" dirty="0"/>
              <a:t> </a:t>
            </a:r>
            <a:r>
              <a:rPr lang="en-GB" dirty="0"/>
              <a:t>when computing query-document match scores?</a:t>
            </a:r>
          </a:p>
          <a:p>
            <a:pPr lvl="1"/>
            <a:r>
              <a:rPr lang="en-GB" dirty="0"/>
              <a:t>A document with 10 occurrences of a term is more relevant than a document with 1 occurrence of the term, but not necessarily 10 times more relevant!</a:t>
            </a:r>
          </a:p>
          <a:p>
            <a:pPr lvl="1"/>
            <a:r>
              <a:rPr lang="en-GB" dirty="0"/>
              <a:t>Relevance does not increase proportionally with term frequency</a:t>
            </a:r>
          </a:p>
          <a:p>
            <a:pPr lvl="1"/>
            <a:r>
              <a:rPr lang="en-GB" dirty="0"/>
              <a:t>To this end, we can use </a:t>
            </a:r>
            <a:r>
              <a:rPr lang="en-GB" i="1" dirty="0">
                <a:solidFill>
                  <a:srgbClr val="00B0F0"/>
                </a:solidFill>
              </a:rPr>
              <a:t>log-frequency weighting </a:t>
            </a:r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3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log-frequency weight,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  <a:r>
                  <a:rPr lang="en-GB" dirty="0"/>
                  <a:t> is:</a:t>
                </a: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endParaRPr lang="en-GB" i="1" dirty="0">
                  <a:solidFill>
                    <a:srgbClr val="00B0F0"/>
                  </a:solidFill>
                </a:endParaRPr>
              </a:p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</a:t>
                </a:r>
                <a:r>
                  <a:rPr lang="en-GB" i="1" dirty="0"/>
                  <a:t>both</a:t>
                </a:r>
                <a:r>
                  <a:rPr lang="en-GB" dirty="0"/>
                  <a:t>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10715368" cy="4667250"/>
              </a:xfrm>
              <a:prstGeom prst="rect">
                <a:avLst/>
              </a:prstGeom>
              <a:blipFill>
                <a:blip r:embed="rId2"/>
                <a:stretch>
                  <a:fillRect l="-948" t="-2168" b="-4119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/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𝑡𝑓</m:t>
                              </m:r>
                            </m:e>
                            <m:sub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𝒊𝒇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𝑡𝑓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𝒐𝒕𝒉𝒆𝒓𝒘𝒊𝒔𝒆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62B8C28-1D2C-194B-98DE-0E4304D75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2" y="2725474"/>
                <a:ext cx="5331440" cy="1451488"/>
              </a:xfrm>
              <a:prstGeom prst="rect">
                <a:avLst/>
              </a:prstGeom>
              <a:blipFill>
                <a:blip r:embed="rId3"/>
                <a:stretch>
                  <a:fillRect l="-475" b="-695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8B511567-4E8F-EC43-B163-D33AA60AC2AD}"/>
              </a:ext>
            </a:extLst>
          </p:cNvPr>
          <p:cNvSpPr/>
          <p:nvPr/>
        </p:nvSpPr>
        <p:spPr>
          <a:xfrm>
            <a:off x="3867665" y="2725474"/>
            <a:ext cx="241457" cy="1451488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b>
                      </m:sSub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22BF402-2C5A-9042-B3F6-14F66E501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1265924" cy="542136"/>
              </a:xfrm>
              <a:prstGeom prst="rect">
                <a:avLst/>
              </a:prstGeom>
              <a:blipFill>
                <a:blip r:embed="rId4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4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our previous term-document </a:t>
            </a:r>
            <a:r>
              <a:rPr lang="en-GB" b="1" i="1" dirty="0"/>
              <a:t>count matrix</a:t>
            </a: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92499" y="5389686"/>
            <a:ext cx="443616" cy="56338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47830" y="5354487"/>
            <a:ext cx="453865" cy="63303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8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52605" y="4749792"/>
            <a:ext cx="449114" cy="18376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35406" y="5366910"/>
            <a:ext cx="453865" cy="608187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40988"/>
              </p:ext>
            </p:extLst>
          </p:nvPr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chemeClr val="bg1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98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2782939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83371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833712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D45734B6-C45D-E748-878C-1535FBEE3C4A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6BEA2A38-67F2-2C44-A664-61BF399F530F}"/>
              </a:ext>
            </a:extLst>
          </p:cNvPr>
          <p:cNvCxnSpPr>
            <a:stCxn id="9" idx="3"/>
          </p:cNvCxnSpPr>
          <p:nvPr/>
        </p:nvCxnSpPr>
        <p:spPr>
          <a:xfrm>
            <a:off x="4095655" y="5077173"/>
            <a:ext cx="847048" cy="89404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85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4105120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89015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𝟗𝟗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890156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ED4890DD-2820-8C4F-A1FF-EDE2A71A4C87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CEE0C2-8766-084E-8107-9F7F97A7A0F7}"/>
              </a:ext>
            </a:extLst>
          </p:cNvPr>
          <p:cNvCxnSpPr>
            <a:cxnSpLocks/>
            <a:stCxn id="9" idx="2"/>
          </p:cNvCxnSpPr>
          <p:nvPr/>
        </p:nvCxnSpPr>
        <p:spPr>
          <a:xfrm rot="16200000" flipH="1">
            <a:off x="4584567" y="5613085"/>
            <a:ext cx="535046" cy="181225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5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351338"/>
          </a:xfrm>
        </p:spPr>
        <p:txBody>
          <a:bodyPr/>
          <a:lstStyle/>
          <a:p>
            <a:r>
              <a:rPr lang="en-GB" dirty="0"/>
              <a:t>Information Retrieval (IR) is concerned with </a:t>
            </a:r>
            <a:r>
              <a:rPr lang="en-US" b="1" i="1" dirty="0"/>
              <a:t>search</a:t>
            </a:r>
            <a:r>
              <a:rPr lang="en-US" dirty="0"/>
              <a:t> over large data collections</a:t>
            </a:r>
            <a:endParaRPr lang="en-GB" dirty="0"/>
          </a:p>
          <a:p>
            <a:pPr marL="0" indent="0">
              <a:buNone/>
            </a:pPr>
            <a:endParaRPr lang="en-Q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61BC98-924E-B94E-8C12-EBFD75451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4" t="21290" r="6316" b="11105"/>
          <a:stretch/>
        </p:blipFill>
        <p:spPr>
          <a:xfrm>
            <a:off x="2146436" y="3132881"/>
            <a:ext cx="2975607" cy="10058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CD25B5-4414-0048-B04D-7E1017E322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8" b="15510"/>
          <a:stretch/>
        </p:blipFill>
        <p:spPr>
          <a:xfrm>
            <a:off x="6096000" y="3270041"/>
            <a:ext cx="3158445" cy="731520"/>
          </a:xfrm>
          <a:prstGeom prst="rect">
            <a:avLst/>
          </a:prstGeom>
        </p:spPr>
      </p:pic>
      <p:pic>
        <p:nvPicPr>
          <p:cNvPr id="18" name="Picture 2" descr="File:Amazon logo plain.svg">
            <a:extLst>
              <a:ext uri="{FF2B5EF4-FFF2-40B4-BE49-F238E27FC236}">
                <a16:creationId xmlns:a16="http://schemas.microsoft.com/office/drawing/2014/main" id="{7761ED0B-3451-0D41-BA9D-08AB65A7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54" y="5440280"/>
            <a:ext cx="2726618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584B32-32B0-B44A-9D29-F5C3BB55DE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214" y="5440280"/>
            <a:ext cx="285805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12B385C-2D8C-BF4E-9741-F50C86A42963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093504A-17FB-4646-A35B-ABE301ECC29F}"/>
              </a:ext>
            </a:extLst>
          </p:cNvPr>
          <p:cNvCxnSpPr>
            <a:cxnSpLocks/>
            <a:stCxn id="4" idx="2"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0812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6774186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E201CAA5-6DDC-6A4F-9BD0-5FD834D43869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32450C37-6F16-434D-BB0F-3DC293F358A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42704" y="5436174"/>
            <a:ext cx="2631989" cy="535047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955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809636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583371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622F67F-756E-F849-910A-246F521F784B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5401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49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3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120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05D1CC99-AECB-434C-BA80-68C3B73EA5FE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6580190" y="3798688"/>
            <a:ext cx="535046" cy="3810020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562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Log-Frequency Weighting: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9430905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CED90E-4FEC-9641-92D8-03D9473B8320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𝟔𝟗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CE8B545-CEB1-1647-BB31-820D95443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640600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3A62F8B0-741B-1947-AB59-06E2D5578087}"/>
              </a:ext>
            </a:extLst>
          </p:cNvPr>
          <p:cNvGraphicFramePr>
            <a:graphicFrameLocks noGrp="1"/>
          </p:cNvGraphicFramePr>
          <p:nvPr/>
        </p:nvGraphicFramePr>
        <p:xfrm>
          <a:off x="10908955" y="2840295"/>
          <a:ext cx="108945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455">
                  <a:extLst>
                    <a:ext uri="{9D8B030D-6E8A-4147-A177-3AD203B41FA5}">
                      <a16:colId xmlns:a16="http://schemas.microsoft.com/office/drawing/2014/main" val="167483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dirty="0">
                          <a:solidFill>
                            <a:srgbClr val="FF0000"/>
                          </a:solidFill>
                        </a:rPr>
                        <a:t>Rank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9612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231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017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507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816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888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3505428"/>
                  </a:ext>
                </a:extLst>
              </a:tr>
            </a:tbl>
          </a:graphicData>
        </a:graphic>
      </p:graphicFrame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20A7DC79-5AB1-D940-878D-D4BDD914F13F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7247461" y="3131419"/>
            <a:ext cx="535046" cy="5144559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114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Rare vs. Common Terms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But, rare terms are more informative than frequent terms</a:t>
            </a:r>
          </a:p>
          <a:p>
            <a:pPr lvl="1"/>
            <a:r>
              <a:rPr lang="en-GB" sz="2800" dirty="0"/>
              <a:t>E.g., Stop words like “a”, “the”, “to”, “of”, etc., are frequent but not very informative</a:t>
            </a:r>
          </a:p>
          <a:p>
            <a:pPr lvl="1"/>
            <a:r>
              <a:rPr lang="en-GB" sz="2800" dirty="0"/>
              <a:t>E.g., A document containing the word “arrhythmias” is very likely to be relevant to the query “arrhythmias”</a:t>
            </a:r>
          </a:p>
          <a:p>
            <a:pPr lvl="1"/>
            <a:r>
              <a:rPr lang="en-GB" sz="2800" dirty="0"/>
              <a:t>We want higher weights for rare terms than for more frequent terms</a:t>
            </a:r>
          </a:p>
          <a:p>
            <a:pPr lvl="1"/>
            <a:r>
              <a:rPr lang="en-GB" sz="2800" dirty="0"/>
              <a:t>This can be achieved using </a:t>
            </a:r>
            <a:r>
              <a:rPr lang="en-GB" sz="2800" i="1" dirty="0">
                <a:solidFill>
                  <a:srgbClr val="00B0F0"/>
                </a:solidFill>
              </a:rPr>
              <a:t>document frequency  </a:t>
            </a:r>
          </a:p>
        </p:txBody>
      </p:sp>
    </p:spTree>
    <p:extLst>
      <p:ext uri="{BB962C8B-B14F-4D97-AF65-F5344CB8AC3E}">
        <p14:creationId xmlns:p14="http://schemas.microsoft.com/office/powerpoint/2010/main" val="1838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807093" y="5886434"/>
            <a:ext cx="612732" cy="461665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1,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I</a:t>
                </a:r>
                <a:r>
                  <a:rPr lang="en-QA" sz="2400" dirty="0">
                    <a:solidFill>
                      <a:srgbClr val="FF0000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= N,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QA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5459" y="5435977"/>
                <a:ext cx="3506088" cy="830997"/>
              </a:xfrm>
              <a:prstGeom prst="rect">
                <a:avLst/>
              </a:prstGeom>
              <a:blipFill>
                <a:blip r:embed="rId4"/>
                <a:stretch>
                  <a:fillRect l="-2888" t="-4545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7419825" y="5851476"/>
            <a:ext cx="735634" cy="265792"/>
          </a:xfrm>
          <a:prstGeom prst="curvedConnector3">
            <a:avLst>
              <a:gd name="adj1" fmla="val 50000"/>
            </a:avLst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22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74DABE6A-89C7-C745-A4C2-A73FFF456924}"/>
              </a:ext>
            </a:extLst>
          </p:cNvPr>
          <p:cNvSpPr/>
          <p:nvPr/>
        </p:nvSpPr>
        <p:spPr>
          <a:xfrm>
            <a:off x="6005384" y="5461686"/>
            <a:ext cx="729048" cy="72904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/>
              <p:nvPr/>
            </p:nvSpPr>
            <p:spPr>
              <a:xfrm>
                <a:off x="7610281" y="6156622"/>
                <a:ext cx="41213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T</a:t>
                </a:r>
                <a:r>
                  <a:rPr lang="en-QA" sz="2400" dirty="0">
                    <a:solidFill>
                      <a:srgbClr val="FF0000"/>
                    </a:solidFill>
                  </a:rPr>
                  <a:t>o “dampen” the effect of </a:t>
                </a: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44A30AE-06E7-A940-A0A0-F0C0B4763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281" y="6156622"/>
                <a:ext cx="4121385" cy="461665"/>
              </a:xfrm>
              <a:prstGeom prst="rect">
                <a:avLst/>
              </a:prstGeom>
              <a:blipFill>
                <a:blip r:embed="rId4"/>
                <a:stretch>
                  <a:fillRect l="-2462" t="-7895" b="-28947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59DE524C-6E7D-5145-9B07-0E82B3AD0C34}"/>
              </a:ext>
            </a:extLst>
          </p:cNvPr>
          <p:cNvCxnSpPr>
            <a:cxnSpLocks/>
            <a:stCxn id="5" idx="4"/>
          </p:cNvCxnSpPr>
          <p:nvPr/>
        </p:nvCxnSpPr>
        <p:spPr>
          <a:xfrm rot="16200000" flipH="1">
            <a:off x="6867370" y="5693273"/>
            <a:ext cx="245449" cy="1240372"/>
          </a:xfrm>
          <a:prstGeom prst="curvedConnector2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7160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Document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The </a:t>
                </a:r>
                <a:r>
                  <a:rPr lang="en-GB" i="1" dirty="0"/>
                  <a:t>document frequency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of term </a:t>
                </a:r>
                <a:r>
                  <a:rPr lang="en-GB" b="1" i="1" dirty="0"/>
                  <a:t>t</a:t>
                </a:r>
                <a:r>
                  <a:rPr lang="en-GB" dirty="0"/>
                  <a:t> is defined as the number of documents in the given collection that contain </a:t>
                </a:r>
                <a:r>
                  <a:rPr lang="en-GB" b="1" i="1" dirty="0"/>
                  <a:t>t</a:t>
                </a:r>
              </a:p>
              <a:p>
                <a:pPr lvl="1"/>
                <a:r>
                  <a:rPr lang="en-GB" dirty="0"/>
                  <a:t>Thus,</a:t>
                </a:r>
                <a:r>
                  <a:rPr lang="en-GB" b="1" i="1" dirty="0"/>
                  <a:t>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Q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GB" dirty="0"/>
                  <a:t> is the number of documents in the collection</a:t>
                </a:r>
              </a:p>
              <a:p>
                <a:pPr lvl="1"/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 is an inverse measure of the informativeness of </a:t>
                </a:r>
                <a:r>
                  <a:rPr lang="en-GB" b="1" i="1" dirty="0"/>
                  <a:t>t </a:t>
                </a:r>
                <a:r>
                  <a:rPr lang="en-GB" dirty="0"/>
                  <a:t>(</a:t>
                </a:r>
                <a:r>
                  <a:rPr lang="en-GB" i="1" dirty="0"/>
                  <a:t>the smaller the number of documents that contain </a:t>
                </a:r>
                <a:r>
                  <a:rPr lang="en-GB" b="1" i="1" dirty="0"/>
                  <a:t>t</a:t>
                </a:r>
                <a:r>
                  <a:rPr lang="en-GB" i="1" dirty="0"/>
                  <a:t> the more informative </a:t>
                </a:r>
                <a:r>
                  <a:rPr lang="en-GB" b="1" i="1" dirty="0"/>
                  <a:t>t</a:t>
                </a:r>
                <a:r>
                  <a:rPr lang="en-GB" i="1" dirty="0"/>
                  <a:t> is</a:t>
                </a:r>
                <a:r>
                  <a:rPr lang="en-GB" dirty="0"/>
                  <a:t>)</a:t>
                </a:r>
              </a:p>
              <a:p>
                <a:endParaRPr lang="en-GB" b="1" i="1" dirty="0"/>
              </a:p>
              <a:p>
                <a:r>
                  <a:rPr lang="en-GB" dirty="0"/>
                  <a:t>As such, we can define an inverse document frequency,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𝒅𝒇</m:t>
                    </m:r>
                    <m:r>
                      <a:rPr lang="en-GB" b="1" i="1" baseline="-2500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dirty="0"/>
                  <a:t>, as: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/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𝒊𝒅𝒇</m:t>
                      </m:r>
                      <m:r>
                        <a:rPr lang="en-GB" sz="2800" b="1" i="1" baseline="-25000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GB" sz="2800" b="1" i="1"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num>
                            <m:den>
                              <m:r>
                                <a:rPr lang="en-GB" sz="2800" b="1" i="1"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GB" sz="2800" b="1" i="1" baseline="-2500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D6DD1D-DDE2-6343-9B30-E65C1AE55C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265" y="5364227"/>
                <a:ext cx="3011017" cy="974498"/>
              </a:xfrm>
              <a:prstGeom prst="rect">
                <a:avLst/>
              </a:prstGeom>
              <a:blipFill>
                <a:blip r:embed="rId3"/>
                <a:stretch>
                  <a:fillRect l="-420" b="-1025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/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>
                    <a:solidFill>
                      <a:srgbClr val="FF0000"/>
                    </a:solidFill>
                  </a:rPr>
                  <a:t>Note</a:t>
                </a:r>
                <a:r>
                  <a:rPr lang="en-GB" sz="2400" dirty="0">
                    <a:solidFill>
                      <a:srgbClr val="FF0000"/>
                    </a:solidFill>
                  </a:rPr>
                  <a:t>: There is only one value of</a:t>
                </a:r>
                <a:r>
                  <a:rPr lang="en-QA" sz="2400" dirty="0">
                    <a:solidFill>
                      <a:srgbClr val="FF0000"/>
                    </a:solidFill>
                  </a:rPr>
                  <a:t> </a:t>
                </a:r>
                <a:br>
                  <a:rPr lang="en-GB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400" b="1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QA" sz="2400" dirty="0">
                    <a:solidFill>
                      <a:srgbClr val="FF0000"/>
                    </a:solidFill>
                  </a:rPr>
                  <a:t> for each </a:t>
                </a:r>
                <a:r>
                  <a:rPr lang="en-QA" sz="2400" b="1" i="1" dirty="0">
                    <a:solidFill>
                      <a:srgbClr val="FF0000"/>
                    </a:solidFill>
                  </a:rPr>
                  <a:t>t </a:t>
                </a:r>
                <a:r>
                  <a:rPr lang="en-QA" sz="2400" dirty="0">
                    <a:solidFill>
                      <a:srgbClr val="FF0000"/>
                    </a:solidFill>
                  </a:rPr>
                  <a:t>in the collection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5BF102-33DE-0A41-B6ED-E7E2A76381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043" y="5435977"/>
                <a:ext cx="4223207" cy="830997"/>
              </a:xfrm>
              <a:prstGeom prst="rect">
                <a:avLst/>
              </a:prstGeom>
              <a:blipFill>
                <a:blip r:embed="rId4"/>
                <a:stretch>
                  <a:fillRect l="-2096" t="-6061" r="-1198"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55F832-252C-B34F-A1B9-3531D292E94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588012" y="5851476"/>
            <a:ext cx="357031" cy="0"/>
          </a:xfrm>
          <a:prstGeom prst="straightConnector1">
            <a:avLst/>
          </a:prstGeom>
          <a:ln w="127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82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To get the best weighting scheme, we can combine term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</m:oMath>
                </a14:m>
                <a:r>
                  <a:rPr lang="en-GB" dirty="0"/>
                  <a:t>, with inverse document frequency,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</m:oMath>
                </a14:m>
                <a:r>
                  <a:rPr lang="en-GB" dirty="0"/>
                  <a:t>, as follows: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Clearly,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increases with:</a:t>
                </a:r>
              </a:p>
              <a:p>
                <a:pPr lvl="1"/>
                <a:r>
                  <a:rPr lang="en-GB" dirty="0"/>
                  <a:t>The number of occurrences of term </a:t>
                </a:r>
                <a:r>
                  <a:rPr lang="en-GB" b="1" i="1" dirty="0"/>
                  <a:t>t</a:t>
                </a:r>
                <a:r>
                  <a:rPr lang="en-GB" dirty="0"/>
                  <a:t> in document </a:t>
                </a:r>
                <a:r>
                  <a:rPr lang="en-GB" b="1" i="1" dirty="0"/>
                  <a:t>d</a:t>
                </a:r>
              </a:p>
              <a:p>
                <a:pPr lvl="1"/>
                <a:r>
                  <a:rPr lang="en-GB" b="1" i="1" dirty="0"/>
                  <a:t>And</a:t>
                </a:r>
                <a:r>
                  <a:rPr lang="en-GB" dirty="0"/>
                  <a:t> the rarity of </a:t>
                </a:r>
                <a:r>
                  <a:rPr lang="en-GB" b="1" i="1" dirty="0"/>
                  <a:t>t</a:t>
                </a:r>
                <a:r>
                  <a:rPr lang="en-GB" dirty="0"/>
                  <a:t> in the collection    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2168" r="-706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/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2800" b="1" i="1"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𝒕𝒇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𝒊𝒅𝒇</m:t>
                    </m:r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GB" sz="2800" b="1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𝑡𝑓</m:t>
                            </m:r>
                          </m:e>
                          <m:sub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en-GB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QA" sz="2800" b="1" dirty="0"/>
                  <a:t> </a:t>
                </a:r>
                <a14:m>
                  <m:oMath xmlns:m="http://schemas.openxmlformats.org/officeDocument/2006/math">
                    <m:r>
                      <a:rPr lang="en-QA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800" b="1" i="1">
                        <a:latin typeface="Cambria Math" panose="02040503050406030204" pitchFamily="18" charset="0"/>
                      </a:rPr>
                      <m:t>𝒍𝒐𝒈</m:t>
                    </m:r>
                    <m:d>
                      <m:dPr>
                        <m:ctrlPr>
                          <a:rPr lang="en-GB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num>
                          <m:den>
                            <m:r>
                              <a:rPr lang="en-GB" sz="2800" b="1" i="1">
                                <a:latin typeface="Cambria Math" panose="02040503050406030204" pitchFamily="18" charset="0"/>
                              </a:rPr>
                              <m:t>𝒅𝒇</m:t>
                            </m:r>
                            <m:r>
                              <a:rPr lang="en-GB" sz="2800" b="1" i="1" baseline="-2500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den>
                        </m:f>
                      </m:e>
                    </m:d>
                  </m:oMath>
                </a14:m>
                <a:endParaRPr lang="en-QA" sz="28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5A9D311-7358-A244-AE71-57A40D54AC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1" y="3157932"/>
                <a:ext cx="7046929" cy="781432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8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 (or TF-IDF) Weighting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dirty="0"/>
                  <a:t>Subsequently, the score</a:t>
                </a:r>
                <a:r>
                  <a:rPr lang="en-GB" i="1" dirty="0">
                    <a:solidFill>
                      <a:srgbClr val="00B0F0"/>
                    </a:solidFill>
                  </a:rPr>
                  <a:t> </a:t>
                </a:r>
                <a:r>
                  <a:rPr lang="en-GB" dirty="0"/>
                  <a:t>of a document-query pair becomes the sum of terms </a:t>
                </a:r>
                <a:r>
                  <a:rPr lang="en-GB" b="1" i="1" dirty="0"/>
                  <a:t>t</a:t>
                </a:r>
                <a:r>
                  <a:rPr lang="en-GB" dirty="0"/>
                  <a:t> in both query </a:t>
                </a:r>
                <a:r>
                  <a:rPr lang="en-GB" b="1" i="1" dirty="0"/>
                  <a:t>q</a:t>
                </a:r>
                <a:r>
                  <a:rPr lang="en-GB" dirty="0"/>
                  <a:t> and document </a:t>
                </a:r>
                <a:r>
                  <a:rPr lang="en-GB" b="1" i="1" dirty="0"/>
                  <a:t>d </a:t>
                </a:r>
                <a:r>
                  <a:rPr lang="en-GB" dirty="0"/>
                  <a:t>as follows:</a:t>
                </a:r>
              </a:p>
              <a:p>
                <a:pPr marL="457200" lvl="1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𝑐𝑜𝑟𝑒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𝒕𝒇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𝒊𝒅𝒇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DCDCACC9-4226-7B4B-8928-BA794C55F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825625"/>
                <a:ext cx="10777151" cy="4667250"/>
              </a:xfrm>
              <a:prstGeom prst="rect">
                <a:avLst/>
              </a:prstGeom>
              <a:blipFill>
                <a:blip r:embed="rId2"/>
                <a:stretch>
                  <a:fillRect l="-941" t="-8943" r="-353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/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 ∈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𝑡𝑓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QA" sz="2800" b="1" dirty="0"/>
                            <m:t> </m:t>
                          </m:r>
                          <m:r>
                            <a:rPr lang="en-QA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8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1" i="1">
                              <a:latin typeface="Cambria Math" panose="02040503050406030204" pitchFamily="18" charset="0"/>
                            </a:rPr>
                            <m:t>𝒍𝒐𝒈</m:t>
                          </m:r>
                          <m:d>
                            <m:d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num>
                                <m:den>
                                  <m:r>
                                    <a:rPr lang="en-GB" sz="2800" b="1" i="1">
                                      <a:latin typeface="Cambria Math" panose="02040503050406030204" pitchFamily="18" charset="0"/>
                                    </a:rPr>
                                    <m:t>𝒅𝒇</m:t>
                                  </m:r>
                                  <m:r>
                                    <a:rPr lang="en-GB" sz="2800" b="1" i="1" baseline="-2500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QA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03A1EC4-7B1E-1E47-AFAF-A012304255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353" y="4390762"/>
                <a:ext cx="5942781" cy="1185196"/>
              </a:xfrm>
              <a:prstGeom prst="rect">
                <a:avLst/>
              </a:prstGeom>
              <a:blipFill>
                <a:blip r:embed="rId3"/>
                <a:stretch>
                  <a:fillRect l="-10448" t="-123158" b="-1684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16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Information Retrieval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61E31-5C95-5949-8CE0-3DA74D1E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5368" cy="4667250"/>
          </a:xfrm>
        </p:spPr>
        <p:txBody>
          <a:bodyPr>
            <a:normAutofit/>
          </a:bodyPr>
          <a:lstStyle/>
          <a:p>
            <a:r>
              <a:rPr lang="en-GB" dirty="0"/>
              <a:t>More precisely, Information Retrieval (IR) is concerned with:</a:t>
            </a:r>
          </a:p>
          <a:p>
            <a:pPr lvl="1"/>
            <a:r>
              <a:rPr lang="en-GB" dirty="0"/>
              <a:t>Finding material (usually </a:t>
            </a:r>
            <a:r>
              <a:rPr lang="en-GB" i="1" dirty="0"/>
              <a:t>documents</a:t>
            </a:r>
            <a:r>
              <a:rPr lang="en-GB" dirty="0"/>
              <a:t>, say, medical notes especially during a medical encounter written by a clinician) </a:t>
            </a:r>
          </a:p>
          <a:p>
            <a:pPr lvl="1"/>
            <a:r>
              <a:rPr lang="en-GB" dirty="0"/>
              <a:t>of an unstructured nature (usually </a:t>
            </a:r>
            <a:r>
              <a:rPr lang="en-GB" i="1" dirty="0"/>
              <a:t>text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that satisfies an information need from within large collections (usually stored on computers).</a:t>
            </a:r>
          </a:p>
          <a:p>
            <a:pPr lvl="1"/>
            <a:endParaRPr lang="en-GB" dirty="0"/>
          </a:p>
          <a:p>
            <a:r>
              <a:rPr lang="en-GB" dirty="0"/>
              <a:t>Example: Which notes include “thirst and fatigue but not dizziness”?</a:t>
            </a:r>
          </a:p>
          <a:p>
            <a:pPr lvl="1"/>
            <a:r>
              <a:rPr lang="en-GB" dirty="0"/>
              <a:t>One way of doing this is to exhaustively search the whole collection, looking up each document and figuring out which document(s) contain thirst and fatigue but not dizziness</a:t>
            </a:r>
          </a:p>
        </p:txBody>
      </p:sp>
    </p:spTree>
    <p:extLst>
      <p:ext uri="{BB962C8B-B14F-4D97-AF65-F5344CB8AC3E}">
        <p14:creationId xmlns:p14="http://schemas.microsoft.com/office/powerpoint/2010/main" val="403573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Here is the term-document </a:t>
            </a:r>
            <a:r>
              <a:rPr lang="en-GB" b="1" i="1" dirty="0"/>
              <a:t>count matrix </a:t>
            </a:r>
            <a:r>
              <a:rPr lang="en-GB" dirty="0"/>
              <a:t>of our earlier example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37573A-BA0F-6C47-B9DD-EDD1955790EB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/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BF1E84B-5A67-804C-9394-2F3E93CD4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862" y="5893186"/>
                <a:ext cx="30675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919C8CF7-D0CE-E647-99C5-19375BE17149}"/>
              </a:ext>
            </a:extLst>
          </p:cNvPr>
          <p:cNvCxnSpPr>
            <a:cxnSpLocks/>
            <a:stCxn id="4" idx="2"/>
            <a:endCxn id="11" idx="0"/>
          </p:cNvCxnSpPr>
          <p:nvPr/>
        </p:nvCxnSpPr>
        <p:spPr>
          <a:xfrm rot="5400000">
            <a:off x="5592499" y="5389686"/>
            <a:ext cx="443616" cy="563384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B17229-9754-D54B-935D-22320855FA3E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D4E5577-E7B3-3F45-A8A3-1180F2328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78783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64795D0D-126F-FE4F-B32A-D38C07DEBDBA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16200000" flipH="1">
            <a:off x="8847830" y="5354487"/>
            <a:ext cx="453865" cy="633034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7595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corresponding term-document </a:t>
            </a:r>
            <a:r>
              <a:rPr lang="en-GB" b="1" i="1" dirty="0"/>
              <a:t>log frequency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1.60205999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7933006" cy="413511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4952605" y="4749792"/>
            <a:ext cx="449114" cy="1837675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0183F92-CA12-1F40-94D4-8C19E52EFEDA}"/>
              </a:ext>
            </a:extLst>
          </p:cNvPr>
          <p:cNvSpPr/>
          <p:nvPr/>
        </p:nvSpPr>
        <p:spPr>
          <a:xfrm>
            <a:off x="8101887" y="5087251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/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QA" sz="2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F2C06D0-F323-EE49-B90F-0E1D23DD6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1887" y="5897937"/>
                <a:ext cx="2529090" cy="413511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E89B9E6-17AF-774E-9FAC-2D4A7B442748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8835406" y="5366910"/>
            <a:ext cx="453865" cy="608187"/>
          </a:xfrm>
          <a:prstGeom prst="curvedConnector3">
            <a:avLst>
              <a:gd name="adj1" fmla="val 50000"/>
            </a:avLst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9486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AA3DB7F-DDBA-3747-99BB-463D07B44108}"/>
              </a:ext>
            </a:extLst>
          </p:cNvPr>
          <p:cNvSpPr/>
          <p:nvPr/>
        </p:nvSpPr>
        <p:spPr>
          <a:xfrm>
            <a:off x="5439641" y="5087251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/>
              <p:nvPr/>
            </p:nvSpPr>
            <p:spPr>
              <a:xfrm>
                <a:off x="291821" y="5893186"/>
                <a:ext cx="10492359" cy="72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𝒕𝒇</m:t>
                          </m:r>
                        </m:e>
                        <m:sub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𝑯𝒆𝒂𝒅𝒂𝒄𝒉𝒆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QA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𝑑𝑓</m:t>
                                  </m:r>
                                </m:e>
                                <m:sub>
                                  <m:r>
                                    <a:rPr lang="en-GB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𝐻𝑒𝑎𝑑𝑎𝑐h𝑒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𝟒𝟕𝟕</m:t>
                      </m:r>
                      <m:r>
                        <a:rPr lang="en-QA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𝒍𝒐𝒈</m:t>
                      </m:r>
                      <m:d>
                        <m:dPr>
                          <m:ctrlPr>
                            <a:rPr lang="en-GB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QA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num>
                            <m:den>
                              <m:r>
                                <a:rPr lang="en-GB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QA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7DD43E-6475-D54E-932C-B373ED7FA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1" y="5893186"/>
                <a:ext cx="10492359" cy="724494"/>
              </a:xfrm>
              <a:prstGeom prst="rect">
                <a:avLst/>
              </a:prstGeom>
              <a:blipFill>
                <a:blip r:embed="rId2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DFDE2460-0BE9-2B46-98EB-94BCC66C3107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5592443" y="5389630"/>
            <a:ext cx="449114" cy="55799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6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TF.IDF: Example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And, here is the respective term-document </a:t>
            </a:r>
            <a:r>
              <a:rPr lang="en-GB" b="1" i="1" dirty="0"/>
              <a:t>TF.IDF matrix </a:t>
            </a:r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081D96-1650-B646-813F-531DEFB1B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0380" y="2853690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0.47712125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0.76437687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0.77815125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0.8106147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0.62074906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0.70476595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Q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D71B3E9-3DEF-304E-A4EF-87C5050B7F70}"/>
              </a:ext>
            </a:extLst>
          </p:cNvPr>
          <p:cNvSpPr/>
          <p:nvPr/>
        </p:nvSpPr>
        <p:spPr>
          <a:xfrm>
            <a:off x="5439654" y="4718170"/>
            <a:ext cx="1312716" cy="718005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5EB0-E4F5-374F-A449-FD044DC6D23A}"/>
              </a:ext>
            </a:extLst>
          </p:cNvPr>
          <p:cNvSpPr/>
          <p:nvPr/>
        </p:nvSpPr>
        <p:spPr>
          <a:xfrm>
            <a:off x="1353881" y="5571112"/>
            <a:ext cx="3154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Cough and headache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/>
              <p:nvPr/>
            </p:nvSpPr>
            <p:spPr>
              <a:xfrm>
                <a:off x="1304453" y="6077525"/>
                <a:ext cx="63328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𝑺𝒄𝒐𝒓𝒆</m:t>
                      </m:r>
                      <m:d>
                        <m:d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𝑪𝒐𝒖𝒈𝒉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𝑯𝒆𝒂𝒅𝒂𝒄𝒉𝒆</m:t>
                              </m:r>
                            </m:e>
                          </m:d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𝑵𝒐𝒕𝒆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0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43D46FE-6998-F64C-AF7D-06B7118904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453" y="6077525"/>
                <a:ext cx="6332823" cy="400110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Q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8428C038-28D2-0E46-A184-779F12EB7559}"/>
              </a:ext>
            </a:extLst>
          </p:cNvPr>
          <p:cNvCxnSpPr>
            <a:cxnSpLocks/>
          </p:cNvCxnSpPr>
          <p:nvPr/>
        </p:nvCxnSpPr>
        <p:spPr>
          <a:xfrm rot="5400000">
            <a:off x="5258525" y="5133748"/>
            <a:ext cx="521652" cy="1153296"/>
          </a:xfrm>
          <a:prstGeom prst="curvedConnector2">
            <a:avLst/>
          </a:prstGeom>
          <a:ln w="19050">
            <a:solidFill>
              <a:srgbClr val="00B0F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9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Next Wednesday’s Class…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Ranked Retrieval – Part II</a:t>
            </a:r>
          </a:p>
        </p:txBody>
      </p:sp>
    </p:spTree>
    <p:extLst>
      <p:ext uri="{BB962C8B-B14F-4D97-AF65-F5344CB8AC3E}">
        <p14:creationId xmlns:p14="http://schemas.microsoft.com/office/powerpoint/2010/main" val="81651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DCACC9-4226-7B4B-8928-BA794C55F2A3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10777151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Schütze</a:t>
            </a:r>
            <a:r>
              <a:rPr lang="en-US" dirty="0"/>
              <a:t>, Hinrich, Christopher D. Manning, and Prabhakar Raghavan. </a:t>
            </a:r>
            <a:r>
              <a:rPr lang="en-US" i="1" dirty="0"/>
              <a:t>Introduction to information retrieval</a:t>
            </a:r>
            <a:r>
              <a:rPr lang="en-US" dirty="0"/>
              <a:t>. Vol. 39. Cambridge: Cambridge University Press, 2008.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Doc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633612" y="5827715"/>
            <a:ext cx="360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Large Document Collection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61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03" y="2694225"/>
            <a:ext cx="1431357" cy="1254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Exhaustively Searching the Text of Each Doc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61583" y="2726122"/>
            <a:ext cx="263577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thirst and fatigue but not dizziness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740" y="2903827"/>
            <a:ext cx="1009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Query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587918" y="2726123"/>
            <a:ext cx="290717" cy="746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1626564" y="3449263"/>
            <a:ext cx="252071" cy="1179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103077" y="1744827"/>
            <a:ext cx="6662057" cy="4012164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2130524"/>
            <a:ext cx="914400" cy="914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213052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212618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8357141" y="1734778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 rot="5400000">
            <a:off x="5718311" y="303486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21211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2426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09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392" y="43990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063" y="439472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8357141" y="4003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…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4663" y="4389732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633612" y="5827715"/>
            <a:ext cx="360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Large Document Collection</a:t>
            </a:r>
            <a:endParaRPr lang="en-US" sz="2400" b="1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4497355" y="1973253"/>
            <a:ext cx="766021" cy="752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497355" y="3567168"/>
            <a:ext cx="663780" cy="17836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18631" y="1690688"/>
            <a:ext cx="352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Lookup (e.g., </a:t>
            </a:r>
            <a:r>
              <a:rPr lang="en-US" sz="2400" b="1" i="1" dirty="0">
                <a:solidFill>
                  <a:schemeClr val="bg1">
                    <a:lumMod val="50000"/>
                  </a:schemeClr>
                </a:solidFill>
              </a:rPr>
              <a:t>grep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in Unix)</a:t>
            </a:r>
          </a:p>
        </p:txBody>
      </p:sp>
      <p:pic>
        <p:nvPicPr>
          <p:cNvPr id="1044" name="Picture 10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18" y="2235479"/>
            <a:ext cx="917492" cy="917492"/>
          </a:xfrm>
          <a:prstGeom prst="rect">
            <a:avLst/>
          </a:prstGeom>
        </p:spPr>
      </p:pic>
      <p:pic>
        <p:nvPicPr>
          <p:cNvPr id="4098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49" y="1489173"/>
            <a:ext cx="830744" cy="83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pixabay.com/get/e831b60b29f01c22d2524518a33219c8b66ae3d01cb7174191f3c971/cog-147414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07" y="1547555"/>
            <a:ext cx="452940" cy="45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A3F45-408C-0C40-8419-E9658219EC7D}"/>
              </a:ext>
            </a:extLst>
          </p:cNvPr>
          <p:cNvSpPr txBox="1"/>
          <p:nvPr/>
        </p:nvSpPr>
        <p:spPr>
          <a:xfrm>
            <a:off x="2287140" y="4109487"/>
            <a:ext cx="1774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800" b="1" dirty="0">
                <a:solidFill>
                  <a:srgbClr val="FF0000"/>
                </a:solidFill>
              </a:rPr>
              <a:t>Very Slow!</a:t>
            </a:r>
          </a:p>
        </p:txBody>
      </p:sp>
    </p:spTree>
    <p:extLst>
      <p:ext uri="{BB962C8B-B14F-4D97-AF65-F5344CB8AC3E}">
        <p14:creationId xmlns:p14="http://schemas.microsoft.com/office/powerpoint/2010/main" val="7858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2.91667E-6 3.7037E-7 C 0.05768 0.00533 0.00052 0.00047 0.12396 0.00371 C 0.13763 0.00417 0.15143 0.0051 0.16524 0.00579 L 0.23698 0.00371 L 0.29896 0.00186 L 0.42058 0.00186 L 0.42058 0.00186 C 0.42149 0.02662 0.4224 0.05047 0.42279 0.07524 C 0.42292 0.08565 0.42279 0.09584 0.42279 0.10625 L 0.42279 0.10625 L 0.38581 0.10811 C 0.3819 0.10857 0.37787 0.10949 0.37396 0.11019 C 0.36888 0.11088 0.3638 0.11158 0.35873 0.11204 C 0.34818 0.11297 0.33763 0.11366 0.32722 0.11389 L 0.23698 0.11598 L 0.10222 0.11968 L 0.03477 0.11783 C 0.02787 0.1176 0.02097 0.1169 0.01419 0.11598 C 0.01302 0.11574 0.01198 0.11412 0.01094 0.11389 C 0.00651 0.11343 0.00222 0.11389 -0.00208 0.11389 L -0.00208 0.11389 C -0.00182 0.12107 -0.00156 0.12824 -0.00104 0.13519 C -0.00091 0.13774 -2.91667E-6 0.14028 -2.91667E-6 0.14306 C 0.00039 0.16621 -2.91667E-6 0.18936 -2.91667E-6 0.2125 L -2.91667E-6 0.2125 L 0.06419 0.21459 C 0.10183 0.21459 0.09362 0.21644 0.11302 0.21065 C 0.23412 0.2125 0.24857 0.21389 0.37396 0.21065 C 0.37604 0.21065 0.37826 0.2088 0.38047 0.20857 C 0.40378 0.20672 0.40808 0.20672 0.42396 0.20672 L 0.42396 0.20672 C 0.42266 0.30093 0.42279 0.26204 0.42279 0.32269 L 0.42279 0.32269 C 0.40287 0.32361 0.38373 0.32338 0.36406 0.32662 C 0.36159 0.32709 0.35899 0.32778 0.35651 0.32848 C 0.35547 0.32917 0.35443 0.3301 0.35326 0.33056 C 0.34779 0.33264 0.34128 0.33334 0.33581 0.33426 C 0.3 0.35024 0.33138 0.33704 0.23373 0.3382 L 0.00222 0.34005 L 0.00222 0.34005 " pathEditMode="relative" ptsTypes="AAAAAAAAAAAAAAAAAAAAAAAAAAAAAAAAAAAAAAAAA">
                                      <p:cBhvr>
                                        <p:cTn id="8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8531188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4" name="Left Bracket 3">
            <a:extLst>
              <a:ext uri="{FF2B5EF4-FFF2-40B4-BE49-F238E27FC236}">
                <a16:creationId xmlns:a16="http://schemas.microsoft.com/office/drawing/2014/main" id="{E4F7E0AC-CAD3-5541-A1B0-109FD4B5AA7A}"/>
              </a:ext>
            </a:extLst>
          </p:cNvPr>
          <p:cNvSpPr/>
          <p:nvPr/>
        </p:nvSpPr>
        <p:spPr>
          <a:xfrm>
            <a:off x="1959044" y="2956954"/>
            <a:ext cx="64380" cy="2233122"/>
          </a:xfrm>
          <a:prstGeom prst="leftBracke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FFCB9-9181-6149-926C-BE88A902D83F}"/>
              </a:ext>
            </a:extLst>
          </p:cNvPr>
          <p:cNvSpPr txBox="1"/>
          <p:nvPr/>
        </p:nvSpPr>
        <p:spPr>
          <a:xfrm>
            <a:off x="1009881" y="3842683"/>
            <a:ext cx="821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/>
              <a:t>Terms</a:t>
            </a:r>
          </a:p>
        </p:txBody>
      </p:sp>
      <p:sp>
        <p:nvSpPr>
          <p:cNvPr id="7" name="Right Bracket 6">
            <a:extLst>
              <a:ext uri="{FF2B5EF4-FFF2-40B4-BE49-F238E27FC236}">
                <a16:creationId xmlns:a16="http://schemas.microsoft.com/office/drawing/2014/main" id="{49F24610-C992-2D48-B380-EA236B80B519}"/>
              </a:ext>
            </a:extLst>
          </p:cNvPr>
          <p:cNvSpPr/>
          <p:nvPr/>
        </p:nvSpPr>
        <p:spPr>
          <a:xfrm rot="16200000">
            <a:off x="7334331" y="-1449985"/>
            <a:ext cx="70887" cy="7968051"/>
          </a:xfrm>
          <a:prstGeom prst="rightBracket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FCA73-CE27-EF4E-BBD1-FE3D3137F1F5}"/>
              </a:ext>
            </a:extLst>
          </p:cNvPr>
          <p:cNvSpPr txBox="1"/>
          <p:nvPr/>
        </p:nvSpPr>
        <p:spPr>
          <a:xfrm>
            <a:off x="6021858" y="2133872"/>
            <a:ext cx="1394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dirty="0">
                <a:solidFill>
                  <a:srgbClr val="00B0F0"/>
                </a:solidFill>
              </a:rPr>
              <a:t>Documents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032CADD-D18A-F840-BA07-66FB114E489C}"/>
              </a:ext>
            </a:extLst>
          </p:cNvPr>
          <p:cNvSpPr/>
          <p:nvPr/>
        </p:nvSpPr>
        <p:spPr>
          <a:xfrm>
            <a:off x="7380022" y="4833257"/>
            <a:ext cx="1312716" cy="35682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87CAAC-D558-274C-AA6E-CF8E034CCECB}"/>
              </a:ext>
            </a:extLst>
          </p:cNvPr>
          <p:cNvSpPr txBox="1"/>
          <p:nvPr/>
        </p:nvSpPr>
        <p:spPr>
          <a:xfrm>
            <a:off x="4531426" y="5893533"/>
            <a:ext cx="753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FF0000"/>
                </a:solidFill>
              </a:rPr>
              <a:t>0</a:t>
            </a:r>
            <a:r>
              <a:rPr lang="en-QA" sz="2000" b="1" dirty="0">
                <a:solidFill>
                  <a:srgbClr val="FF0000"/>
                </a:solidFill>
              </a:rPr>
              <a:t> if the note (e.g., Note 4) does not contain the term (e.g., Headache)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4718960" y="4816497"/>
            <a:ext cx="1312716" cy="35682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6CB001-CF29-0F49-86D5-3BB0D9C7FD9E}"/>
              </a:ext>
            </a:extLst>
          </p:cNvPr>
          <p:cNvSpPr txBox="1"/>
          <p:nvPr/>
        </p:nvSpPr>
        <p:spPr>
          <a:xfrm>
            <a:off x="1358735" y="5442574"/>
            <a:ext cx="6651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2000" b="1" i="1" dirty="0">
                <a:solidFill>
                  <a:srgbClr val="00B050"/>
                </a:solidFill>
              </a:rPr>
              <a:t>1</a:t>
            </a:r>
            <a:r>
              <a:rPr lang="en-QA" sz="2000" b="1" dirty="0">
                <a:solidFill>
                  <a:srgbClr val="00B050"/>
                </a:solidFill>
              </a:rPr>
              <a:t> if the note (e.g., Note 2) contains the term (e.g., Headache)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2CF85B30-3487-0B40-90D4-074200F6A1C1}"/>
              </a:ext>
            </a:extLst>
          </p:cNvPr>
          <p:cNvCxnSpPr>
            <a:endCxn id="12" idx="0"/>
          </p:cNvCxnSpPr>
          <p:nvPr/>
        </p:nvCxnSpPr>
        <p:spPr>
          <a:xfrm rot="10800000" flipV="1">
            <a:off x="4684486" y="5190078"/>
            <a:ext cx="690832" cy="252496"/>
          </a:xfrm>
          <a:prstGeom prst="curvedConnector2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D708ABC0-5A70-1B41-992D-AD44438A8673}"/>
              </a:ext>
            </a:extLst>
          </p:cNvPr>
          <p:cNvCxnSpPr>
            <a:endCxn id="10" idx="0"/>
          </p:cNvCxnSpPr>
          <p:nvPr/>
        </p:nvCxnSpPr>
        <p:spPr>
          <a:xfrm rot="16200000" flipH="1">
            <a:off x="7816265" y="5410192"/>
            <a:ext cx="703455" cy="263225"/>
          </a:xfrm>
          <a:prstGeom prst="curvedConnector3">
            <a:avLst/>
          </a:prstGeom>
          <a:ln w="190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9E1290E-F5A6-5347-B8E3-EA94E6CE613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152673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715410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96078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  <a:p>
            <a:r>
              <a:rPr lang="en-GB" sz="2000" b="1" dirty="0"/>
              <a:t>Answer</a:t>
            </a:r>
            <a:r>
              <a:rPr lang="en-GB" sz="2000" dirty="0"/>
              <a:t>: Apply bitwise AND on the vectors of thirst, fatigue, and dizziness (complemented)</a:t>
            </a:r>
            <a:endParaRPr lang="en-QA" sz="20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ECBA28C-1CDF-4940-94EF-624EE29B616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2314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05B7-D7A1-9746-862D-1D90433A6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b="1" i="1" dirty="0"/>
              <a:t>Binary</a:t>
            </a:r>
            <a:r>
              <a:rPr lang="en-QA" dirty="0"/>
              <a:t> Term-Document Incidence Matrix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BEB1902B-516E-5348-83A5-3A8E97D1A5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9006135"/>
              </p:ext>
            </p:extLst>
          </p:nvPr>
        </p:nvGraphicFramePr>
        <p:xfrm>
          <a:off x="2042561" y="2594198"/>
          <a:ext cx="931123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177">
                  <a:extLst>
                    <a:ext uri="{9D8B030D-6E8A-4147-A177-3AD203B41FA5}">
                      <a16:colId xmlns:a16="http://schemas.microsoft.com/office/drawing/2014/main" val="2852648977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694345556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32741751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63535598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4158849520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2056570268"/>
                    </a:ext>
                  </a:extLst>
                </a:gridCol>
                <a:gridCol w="1330177">
                  <a:extLst>
                    <a:ext uri="{9D8B030D-6E8A-4147-A177-3AD203B41FA5}">
                      <a16:colId xmlns:a16="http://schemas.microsoft.com/office/drawing/2014/main" val="3998496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Q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QA" b="1" dirty="0">
                          <a:solidFill>
                            <a:srgbClr val="00B0F0"/>
                          </a:solidFill>
                        </a:rPr>
                        <a:t>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12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</a:t>
                      </a:r>
                      <a:r>
                        <a:rPr lang="en-QA" b="1" dirty="0"/>
                        <a:t>hirst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57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Fatigue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39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160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Fever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278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Cough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44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</a:rPr>
                        <a:t>Headache</a:t>
                      </a:r>
                      <a:endParaRPr lang="en-US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Q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17825"/>
                  </a:ext>
                </a:extLst>
              </a:tr>
            </a:tbl>
          </a:graphicData>
        </a:graphic>
      </p:graphicFrame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C6EE78-2114-274A-8589-497641AAEE5F}"/>
              </a:ext>
            </a:extLst>
          </p:cNvPr>
          <p:cNvSpPr/>
          <p:nvPr/>
        </p:nvSpPr>
        <p:spPr>
          <a:xfrm>
            <a:off x="3388924" y="2968550"/>
            <a:ext cx="7964876" cy="356821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6F6CC7-FD47-1345-A0B8-865DCF0AE81F}"/>
              </a:ext>
            </a:extLst>
          </p:cNvPr>
          <p:cNvSpPr/>
          <p:nvPr/>
        </p:nvSpPr>
        <p:spPr>
          <a:xfrm>
            <a:off x="1975068" y="5405647"/>
            <a:ext cx="68561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/>
              <a:t>Query</a:t>
            </a:r>
            <a:r>
              <a:rPr lang="en-GB" sz="2000" dirty="0"/>
              <a:t>: Which notes include thirst and fatigue but not dizziness?</a:t>
            </a:r>
          </a:p>
        </p:txBody>
      </p:sp>
      <p:sp>
        <p:nvSpPr>
          <p:cNvPr id="4" name="Striped Right Arrow 3">
            <a:extLst>
              <a:ext uri="{FF2B5EF4-FFF2-40B4-BE49-F238E27FC236}">
                <a16:creationId xmlns:a16="http://schemas.microsoft.com/office/drawing/2014/main" id="{DBC92EDD-978F-F745-B506-0582CEC23A6F}"/>
              </a:ext>
            </a:extLst>
          </p:cNvPr>
          <p:cNvSpPr/>
          <p:nvPr/>
        </p:nvSpPr>
        <p:spPr>
          <a:xfrm>
            <a:off x="1543792" y="3016333"/>
            <a:ext cx="344384" cy="261257"/>
          </a:xfrm>
          <a:prstGeom prst="striped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B356E96C-389C-BF4B-9EB6-D9C5FEC1DA91}"/>
              </a:ext>
            </a:extLst>
          </p:cNvPr>
          <p:cNvCxnSpPr>
            <a:stCxn id="11" idx="2"/>
          </p:cNvCxnSpPr>
          <p:nvPr/>
        </p:nvCxnSpPr>
        <p:spPr>
          <a:xfrm rot="5400000">
            <a:off x="4790227" y="3404028"/>
            <a:ext cx="2659793" cy="2502479"/>
          </a:xfrm>
          <a:prstGeom prst="curvedConnector3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940A6D-8EC9-FA40-8AF4-22C25C4A02E5}"/>
              </a:ext>
            </a:extLst>
          </p:cNvPr>
          <p:cNvSpPr txBox="1"/>
          <p:nvPr/>
        </p:nvSpPr>
        <p:spPr>
          <a:xfrm>
            <a:off x="4153784" y="602617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dirty="0"/>
              <a:t>100100</a:t>
            </a:r>
            <a:endParaRPr lang="en-Q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7057F-C554-DA40-9604-9E94F8CE4607}"/>
              </a:ext>
            </a:extLst>
          </p:cNvPr>
          <p:cNvSpPr txBox="1"/>
          <p:nvPr/>
        </p:nvSpPr>
        <p:spPr>
          <a:xfrm>
            <a:off x="316419" y="2823794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QA" b="1" dirty="0"/>
              <a:t>Incidence </a:t>
            </a:r>
            <a:br>
              <a:rPr lang="en-QA" b="1" dirty="0"/>
            </a:br>
            <a:r>
              <a:rPr lang="en-QA" b="1" dirty="0"/>
              <a:t>Vector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7588BDD-4121-5A49-8594-8963FC06898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715368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Alternatively, we can use a binary term-document incidence matrix</a:t>
            </a:r>
          </a:p>
        </p:txBody>
      </p:sp>
    </p:spTree>
    <p:extLst>
      <p:ext uri="{BB962C8B-B14F-4D97-AF65-F5344CB8AC3E}">
        <p14:creationId xmlns:p14="http://schemas.microsoft.com/office/powerpoint/2010/main" val="415596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46452</TotalTime>
  <Words>3638</Words>
  <Application>Microsoft Macintosh PowerPoint</Application>
  <PresentationFormat>Widescreen</PresentationFormat>
  <Paragraphs>1378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AI for Medicine </vt:lpstr>
      <vt:lpstr>Today…</vt:lpstr>
      <vt:lpstr>Information Retrieval</vt:lpstr>
      <vt:lpstr>Information Retrieval</vt:lpstr>
      <vt:lpstr>Exhaustively Searching the Text of Each Doc</vt:lpstr>
      <vt:lpstr>Exhaustively Searching the Text of Each Doc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Binary Term-Document Incidence Matrix</vt:lpstr>
      <vt:lpstr>Boolean Queries</vt:lpstr>
      <vt:lpstr>Ranked Retrieval Models</vt:lpstr>
      <vt:lpstr>Ranked Retrieval Models: Jaccard Coefficient</vt:lpstr>
      <vt:lpstr>Ranked Retrieval Models: Jaccard Coefficient</vt:lpstr>
      <vt:lpstr>Ranked Retrieval Models: Jaccard Coefficient</vt:lpstr>
      <vt:lpstr>Ranked Retrieval Models: Jaccard Coefficient</vt:lpstr>
      <vt:lpstr>Ranked Retrieval Models: Jaccard Coefficient</vt:lpstr>
      <vt:lpstr>Term-Document Count Matrix</vt:lpstr>
      <vt:lpstr>Term-Document Count Matrix</vt:lpstr>
      <vt:lpstr>Term-Document Count Matrix</vt:lpstr>
      <vt:lpstr>Term Frequency</vt:lpstr>
      <vt:lpstr>Log-Frequency Weighting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Log-Frequency Weighting: Example</vt:lpstr>
      <vt:lpstr>Rare vs. Common Terms</vt:lpstr>
      <vt:lpstr>Document Frequency</vt:lpstr>
      <vt:lpstr>Document Frequency</vt:lpstr>
      <vt:lpstr>Document Frequency</vt:lpstr>
      <vt:lpstr>TF.IDF (or TF-IDF) Weighting</vt:lpstr>
      <vt:lpstr>TF.IDF (or TF-IDF) Weighting</vt:lpstr>
      <vt:lpstr>TF.IDF: Example</vt:lpstr>
      <vt:lpstr>TF.IDF: Example</vt:lpstr>
      <vt:lpstr>TF.IDF: Example</vt:lpstr>
      <vt:lpstr>TF.IDF: Example</vt:lpstr>
      <vt:lpstr>Next Wednesday’s Class…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576</cp:revision>
  <dcterms:created xsi:type="dcterms:W3CDTF">2021-01-17T12:09:16Z</dcterms:created>
  <dcterms:modified xsi:type="dcterms:W3CDTF">2021-04-03T08:33:06Z</dcterms:modified>
</cp:coreProperties>
</file>